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3"/>
  </p:notesMasterIdLst>
  <p:handoutMasterIdLst>
    <p:handoutMasterId r:id="rId14"/>
  </p:handoutMasterIdLst>
  <p:sldIdLst>
    <p:sldId id="273" r:id="rId2"/>
    <p:sldId id="276" r:id="rId3"/>
    <p:sldId id="290" r:id="rId4"/>
    <p:sldId id="292" r:id="rId5"/>
    <p:sldId id="295" r:id="rId6"/>
    <p:sldId id="291" r:id="rId7"/>
    <p:sldId id="293" r:id="rId8"/>
    <p:sldId id="294" r:id="rId9"/>
    <p:sldId id="296" r:id="rId10"/>
    <p:sldId id="297" r:id="rId11"/>
    <p:sldId id="28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D88"/>
    <a:srgbClr val="257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62" autoAdjust="0"/>
    <p:restoredTop sz="97474" autoAdjust="0"/>
  </p:normalViewPr>
  <p:slideViewPr>
    <p:cSldViewPr snapToGrid="0">
      <p:cViewPr varScale="1">
        <p:scale>
          <a:sx n="78" d="100"/>
          <a:sy n="78" d="100"/>
        </p:scale>
        <p:origin x="78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60" y="8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2CD15655-2B46-CFD7-20CD-C11F6F1E6F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6AD11E1-FA00-18F6-7E01-9DFE63A30C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41CD133-15F0-4157-E671-A5322394FE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2830A-219E-45DD-963B-3C6AFF4595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063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EAAC5-9B15-4FCE-8558-6ADEBE4C778B}" type="datetimeFigureOut">
              <a:rPr lang="cs-CZ" smtClean="0"/>
              <a:t>31.03.2023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737F5-3825-469B-9CB8-9A3EC76CF8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89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Úmluva o dálkovém znečišťování ovzduší přesahujícím hranice států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/>
              <a:t>Rámcová úmluva OSN o změně klimatu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737F5-3825-469B-9CB8-9A3EC76CF8B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5991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Brno, Ostrava, Karlovy Vary, Pardubice a České Budějovice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737F5-3825-469B-9CB8-9A3EC76CF8B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25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Model víc jak 25 listů, 3000 řádků a 100ky vzorců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737F5-3825-469B-9CB8-9A3EC76CF8B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436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Praha, Brno, KV, Ostrava, nepravidelný – Mnichovo hradiště, Vodochody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737F5-3825-469B-9CB8-9A3EC76CF8B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8285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9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49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D693AA-7CD5-2FB2-D029-2D2965C75A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3584264"/>
            <a:ext cx="12193668" cy="4866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Podnázev prezentace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247AAC9-65E0-0C90-63F4-1DF3402BE2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697251"/>
            <a:ext cx="12192000" cy="813729"/>
          </a:xfrm>
          <a:prstGeom prst="rect">
            <a:avLst/>
          </a:prstGeom>
        </p:spPr>
        <p:txBody>
          <a:bodyPr/>
          <a:lstStyle>
            <a:lvl1pPr algn="ctr">
              <a:defRPr sz="5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cs-CZ" dirty="0"/>
              <a:t>Název prezentace</a:t>
            </a:r>
          </a:p>
        </p:txBody>
      </p:sp>
      <p:pic>
        <p:nvPicPr>
          <p:cNvPr id="9" name="Obrázek 8" descr="Obsah obrázku text, podepsat, klipart&#10;&#10;Popis byl vytvořen automaticky">
            <a:extLst>
              <a:ext uri="{FF2B5EF4-FFF2-40B4-BE49-F238E27FC236}">
                <a16:creationId xmlns:a16="http://schemas.microsoft.com/office/drawing/2014/main" id="{05B902F9-912E-09E4-D467-FAC5519BA5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89" y="297293"/>
            <a:ext cx="2846636" cy="61040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F9F04BB-533E-2381-F315-5A055A5677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9259" y="297293"/>
            <a:ext cx="839851" cy="1124726"/>
          </a:xfrm>
          <a:prstGeom prst="rect">
            <a:avLst/>
          </a:prstGeom>
        </p:spPr>
      </p:pic>
      <p:sp>
        <p:nvSpPr>
          <p:cNvPr id="11" name="Zástupný symbol pro datum 3">
            <a:extLst>
              <a:ext uri="{FF2B5EF4-FFF2-40B4-BE49-F238E27FC236}">
                <a16:creationId xmlns:a16="http://schemas.microsoft.com/office/drawing/2014/main" id="{F42E4B79-F8D0-A434-D9F4-DA252E40CA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2889" y="4407504"/>
            <a:ext cx="4943600" cy="190596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257DC0"/>
                </a:solidFill>
              </a:defRPr>
            </a:lvl1pPr>
          </a:lstStyle>
          <a:p>
            <a:r>
              <a:rPr lang="cs-CZ" sz="3200" dirty="0"/>
              <a:t>Jméno Příjmení</a:t>
            </a:r>
          </a:p>
          <a:p>
            <a:r>
              <a:rPr lang="cs-CZ" dirty="0"/>
              <a:t>Funkce</a:t>
            </a:r>
          </a:p>
          <a:p>
            <a:r>
              <a:rPr lang="cs-CZ" dirty="0"/>
              <a:t>Centrum dopravního výzkumu, v. v. i.</a:t>
            </a:r>
          </a:p>
          <a:p>
            <a:r>
              <a:rPr lang="cs-CZ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9501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exteriér, vlak, obloha, tráva&#10;&#10;Popis byl vytvořen automaticky">
            <a:extLst>
              <a:ext uri="{FF2B5EF4-FFF2-40B4-BE49-F238E27FC236}">
                <a16:creationId xmlns:a16="http://schemas.microsoft.com/office/drawing/2014/main" id="{846E5EEE-7E9C-3F3B-4B3F-E79C48EE2C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6864" cy="6858001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2EA6BDD4-4ECE-54BC-104A-100E56F9FB31}"/>
              </a:ext>
            </a:extLst>
          </p:cNvPr>
          <p:cNvSpPr/>
          <p:nvPr userDrawn="1"/>
        </p:nvSpPr>
        <p:spPr>
          <a:xfrm>
            <a:off x="4030" y="0"/>
            <a:ext cx="12183940" cy="272975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83742E4-57BA-303B-509C-B01DDF704A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97432" y="1481680"/>
            <a:ext cx="12191166" cy="750614"/>
          </a:xfrm>
          <a:prstGeom prst="rect">
            <a:avLst/>
          </a:prstGeom>
        </p:spPr>
        <p:txBody>
          <a:bodyPr anchor="b"/>
          <a:lstStyle>
            <a:lvl1pPr algn="ctr">
              <a:defRPr sz="5000" b="1">
                <a:solidFill>
                  <a:srgbClr val="0D4D88"/>
                </a:solidFill>
                <a:latin typeface="+mn-lt"/>
              </a:defRPr>
            </a:lvl1pPr>
          </a:lstStyle>
          <a:p>
            <a:r>
              <a:rPr lang="cs-CZ" dirty="0"/>
              <a:t>Nadpis prezentace</a:t>
            </a:r>
          </a:p>
        </p:txBody>
      </p:sp>
      <p:pic>
        <p:nvPicPr>
          <p:cNvPr id="12" name="Obrázek 11" descr="Obsah obrázku text, podepsat, klipart&#10;&#10;Popis byl vytvořen automaticky">
            <a:extLst>
              <a:ext uri="{FF2B5EF4-FFF2-40B4-BE49-F238E27FC236}">
                <a16:creationId xmlns:a16="http://schemas.microsoft.com/office/drawing/2014/main" id="{328EE81E-2FF0-2108-4357-C0864CC4E7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89" y="297293"/>
            <a:ext cx="2846636" cy="610401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C4D52532-CF75-5934-FDE9-874D360F31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9259" y="297293"/>
            <a:ext cx="839851" cy="112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6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5" descr="Obsah obrázku text, podepsat, nádobí&#10;&#10;Popis se vygeneroval automaticky.">
            <a:extLst>
              <a:ext uri="{FF2B5EF4-FFF2-40B4-BE49-F238E27FC236}">
                <a16:creationId xmlns:a16="http://schemas.microsoft.com/office/drawing/2014/main" id="{D0CD41CA-1163-1295-057B-AF50F75FB9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52" y="281831"/>
            <a:ext cx="2431798" cy="524601"/>
          </a:xfrm>
          <a:prstGeom prst="rect">
            <a:avLst/>
          </a:prstGeom>
        </p:spPr>
      </p:pic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FDD57BDC-1BED-1F16-D67A-462AAD1ACB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6490" y="2531951"/>
            <a:ext cx="2667000" cy="2743200"/>
          </a:xfrm>
          <a:prstGeom prst="rect">
            <a:avLst/>
          </a:prstGeom>
        </p:spPr>
      </p:pic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63BF9331-96C6-89D6-A042-165742750BD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69337" y="2559422"/>
            <a:ext cx="2667000" cy="2743200"/>
          </a:xfrm>
          <a:prstGeom prst="rect">
            <a:avLst/>
          </a:prstGeom>
        </p:spPr>
      </p:pic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8D8AAC1E-E400-0679-D1ED-766255879FD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60048" y="2559422"/>
            <a:ext cx="2667000" cy="2743200"/>
          </a:xfrm>
          <a:prstGeom prst="rect">
            <a:avLst/>
          </a:prstGeom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072C7AC5-A057-3C7F-314E-434234DBC32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55664" y="2559422"/>
            <a:ext cx="2667000" cy="2743200"/>
          </a:xfrm>
          <a:prstGeom prst="rect">
            <a:avLst/>
          </a:prstGeom>
        </p:spPr>
      </p:pic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08DB1DAB-C3E6-3848-CFBB-56AD7F4BA09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546164" y="2559422"/>
            <a:ext cx="2667000" cy="2743200"/>
          </a:xfrm>
          <a:prstGeom prst="rect">
            <a:avLst/>
          </a:prstGeom>
        </p:spPr>
      </p:pic>
      <p:sp>
        <p:nvSpPr>
          <p:cNvPr id="16" name="TextBox 22">
            <a:extLst>
              <a:ext uri="{FF2B5EF4-FFF2-40B4-BE49-F238E27FC236}">
                <a16:creationId xmlns:a16="http://schemas.microsoft.com/office/drawing/2014/main" id="{092713F1-51DB-99AC-BFA4-9FB0F856841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43490" y="1933440"/>
            <a:ext cx="50237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ctr" eaLnBrk="1" hangingPunct="1"/>
            <a:r>
              <a:rPr lang="en-ID" altLang="en-US" sz="3200" b="1" dirty="0">
                <a:solidFill>
                  <a:srgbClr val="0D4D88"/>
                </a:solidFill>
                <a:latin typeface="Calibri"/>
                <a:cs typeface="Calibri"/>
              </a:rPr>
              <a:t>NAŠE PORTFOLIO</a:t>
            </a:r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404DDC33-FDEF-C2D4-7C43-00AE70122FF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77056" y="6638925"/>
            <a:ext cx="12339262" cy="2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6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F288480E-819B-81D7-6E8D-5914A152B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100" y="-1294"/>
            <a:ext cx="5566198" cy="6859293"/>
          </a:xfrm>
          <a:prstGeom prst="rect">
            <a:avLst/>
          </a:prstGeom>
        </p:spPr>
      </p:pic>
      <p:sp>
        <p:nvSpPr>
          <p:cNvPr id="10" name="TextBox 16">
            <a:extLst>
              <a:ext uri="{FF2B5EF4-FFF2-40B4-BE49-F238E27FC236}">
                <a16:creationId xmlns:a16="http://schemas.microsoft.com/office/drawing/2014/main" id="{68BB440E-E762-F295-3240-8136B6D974DE}"/>
              </a:ext>
            </a:extLst>
          </p:cNvPr>
          <p:cNvSpPr txBox="1"/>
          <p:nvPr userDrawn="1"/>
        </p:nvSpPr>
        <p:spPr>
          <a:xfrm>
            <a:off x="5858772" y="2539443"/>
            <a:ext cx="6202681" cy="33340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cs-CZ" sz="2800" b="1" dirty="0">
                <a:solidFill>
                  <a:srgbClr val="257DC0"/>
                </a:solidFill>
                <a:latin typeface="Calibri"/>
                <a:cs typeface="Calibri"/>
              </a:rPr>
              <a:t>Vizí CDV </a:t>
            </a:r>
            <a:r>
              <a:rPr lang="cs-CZ" sz="2800" dirty="0">
                <a:solidFill>
                  <a:srgbClr val="257DC0"/>
                </a:solidFill>
                <a:latin typeface="Calibri"/>
                <a:cs typeface="Calibri"/>
              </a:rPr>
              <a:t>je být odborně nezávislou institucí evropského významu vyhledávanou pro řešení témat dopravy </a:t>
            </a:r>
          </a:p>
          <a:p>
            <a:pPr>
              <a:spcAft>
                <a:spcPts val="0"/>
              </a:spcAft>
              <a:defRPr/>
            </a:pPr>
            <a:r>
              <a:rPr lang="cs-CZ" sz="2800" dirty="0">
                <a:solidFill>
                  <a:srgbClr val="257DC0"/>
                </a:solidFill>
                <a:latin typeface="Calibri"/>
                <a:cs typeface="Calibri"/>
              </a:rPr>
              <a:t>a její infrastruktury </a:t>
            </a:r>
            <a:endParaRPr lang="cs-CZ" sz="2800" dirty="0">
              <a:solidFill>
                <a:srgbClr val="257DC0"/>
              </a:solidFill>
              <a:latin typeface="Calibri"/>
              <a:ea typeface="Open Sans" pitchFamily="34" charset="0"/>
              <a:cs typeface="Open Sans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cs-CZ" sz="2800" dirty="0">
                <a:solidFill>
                  <a:srgbClr val="257DC0"/>
                </a:solidFill>
                <a:latin typeface="Calibri"/>
                <a:cs typeface="Calibri"/>
              </a:rPr>
              <a:t>s výsledky práce, které jsou uznávány </a:t>
            </a:r>
          </a:p>
          <a:p>
            <a:pPr>
              <a:spcAft>
                <a:spcPts val="0"/>
              </a:spcAft>
              <a:defRPr/>
            </a:pPr>
            <a:r>
              <a:rPr lang="cs-CZ" sz="2800" dirty="0">
                <a:solidFill>
                  <a:srgbClr val="257DC0"/>
                </a:solidFill>
                <a:latin typeface="Calibri"/>
                <a:cs typeface="Calibri"/>
              </a:rPr>
              <a:t>v odborné i širší veřejnosti.</a:t>
            </a:r>
            <a:endParaRPr lang="cs-CZ" sz="2800" dirty="0">
              <a:solidFill>
                <a:srgbClr val="257DC0"/>
              </a:solidFill>
              <a:latin typeface="Calibri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0D4C86"/>
              </a:solidFill>
              <a:latin typeface="Myriad Pro"/>
            </a:endParaRP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7CB9DF85-545F-0B4F-A242-F035ED6239B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808951" y="1656596"/>
            <a:ext cx="7550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r>
              <a:rPr lang="en-ID" altLang="en-US" sz="3200" b="1" dirty="0">
                <a:solidFill>
                  <a:srgbClr val="0D4D88"/>
                </a:solidFill>
                <a:latin typeface="Calibri"/>
                <a:cs typeface="Calibri"/>
              </a:rPr>
              <a:t>NAŠE VIZE</a:t>
            </a:r>
          </a:p>
        </p:txBody>
      </p:sp>
      <p:pic>
        <p:nvPicPr>
          <p:cNvPr id="12" name="Grafický objekt 5">
            <a:extLst>
              <a:ext uri="{FF2B5EF4-FFF2-40B4-BE49-F238E27FC236}">
                <a16:creationId xmlns:a16="http://schemas.microsoft.com/office/drawing/2014/main" id="{4F552FFA-F5E4-112A-9243-27B063E05F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653" y="-366625"/>
            <a:ext cx="2722491" cy="1921917"/>
          </a:xfrm>
          <a:prstGeom prst="rect">
            <a:avLst/>
          </a:prstGeom>
        </p:spPr>
      </p:pic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8DDEE8E8-74EB-17D0-D3F8-E30CB3DC406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77056" y="6638925"/>
            <a:ext cx="12339262" cy="2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3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1A086BDB-C628-72B3-532B-F1284013F3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8867" y="6638925"/>
            <a:ext cx="12309300" cy="2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4BAF1B-D196-A487-9EE4-82208B11EF7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5754" y="2604539"/>
            <a:ext cx="5444072" cy="487292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anose="05000000000000000000" pitchFamily="2" charset="2"/>
              <a:buNone/>
              <a:defRPr sz="3200" b="1">
                <a:solidFill>
                  <a:srgbClr val="0D4D88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 sz="2800" b="1">
                <a:solidFill>
                  <a:srgbClr val="257DC0"/>
                </a:solidFill>
              </a:defRPr>
            </a:lvl2pPr>
            <a:lvl3pPr>
              <a:defRPr sz="2400" b="1">
                <a:solidFill>
                  <a:schemeClr val="tx1"/>
                </a:solidFill>
              </a:defRPr>
            </a:lvl3pPr>
            <a:lvl4pPr>
              <a:defRPr sz="1800"/>
            </a:lvl4pPr>
            <a:lvl5pPr marL="182880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Děkuji vám za pozornost.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3FB6F19-57E7-5B35-4CA3-9172A604000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5754" y="3383451"/>
            <a:ext cx="3932237" cy="9512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 u="none">
                <a:solidFill>
                  <a:srgbClr val="257DC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spcAft>
                <a:spcPts val="0"/>
              </a:spcAft>
              <a:defRPr/>
            </a:pPr>
            <a:r>
              <a:rPr lang="cs-CZ" dirty="0">
                <a:latin typeface="Calibri"/>
                <a:ea typeface="Open Sans"/>
                <a:cs typeface="Open Sans"/>
              </a:rPr>
              <a:t>Jméno Příjmení</a:t>
            </a:r>
          </a:p>
          <a:p>
            <a:pPr>
              <a:spcAft>
                <a:spcPts val="0"/>
              </a:spcAft>
              <a:defRPr/>
            </a:pPr>
            <a:r>
              <a:rPr lang="cs-CZ" dirty="0">
                <a:latin typeface="Calibri"/>
                <a:ea typeface="Open Sans"/>
                <a:cs typeface="Open Sans"/>
              </a:rPr>
              <a:t>email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23B90A65-378E-4E5F-EDF1-BB5998CEB3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7056" y="6638925"/>
            <a:ext cx="12339262" cy="219075"/>
          </a:xfrm>
          <a:prstGeom prst="rect">
            <a:avLst/>
          </a:prstGeom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7D656139-175C-6F25-8FA5-5D389A801E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759" y="656072"/>
            <a:ext cx="3406345" cy="728264"/>
          </a:xfrm>
          <a:prstGeom prst="rect">
            <a:avLst/>
          </a:prstGeom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842B35D2-EB16-0C5C-57A6-C8D5D492887B}"/>
              </a:ext>
            </a:extLst>
          </p:cNvPr>
          <p:cNvSpPr txBox="1"/>
          <p:nvPr userDrawn="1"/>
        </p:nvSpPr>
        <p:spPr>
          <a:xfrm>
            <a:off x="535754" y="4530202"/>
            <a:ext cx="4482813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cs-CZ" sz="2000" dirty="0">
                <a:latin typeface="Calibri"/>
                <a:ea typeface="Open Sans"/>
                <a:cs typeface="Calibri"/>
              </a:rPr>
              <a:t>telefon: +420 541 641 711</a:t>
            </a:r>
          </a:p>
          <a:p>
            <a:pPr>
              <a:spcAft>
                <a:spcPts val="0"/>
              </a:spcAft>
              <a:defRPr/>
            </a:pPr>
            <a:r>
              <a:rPr lang="cs-CZ" sz="2000" dirty="0">
                <a:latin typeface="Calibri"/>
                <a:ea typeface="Open Sans"/>
                <a:cs typeface="Calibri"/>
              </a:rPr>
              <a:t>Centrum dopravního výzkumu, v. v. i.</a:t>
            </a:r>
          </a:p>
          <a:p>
            <a:pPr>
              <a:spcAft>
                <a:spcPts val="0"/>
              </a:spcAft>
              <a:defRPr/>
            </a:pPr>
            <a:r>
              <a:rPr lang="cs-CZ" sz="2000" dirty="0">
                <a:latin typeface="Calibri"/>
                <a:ea typeface="Open Sans"/>
                <a:cs typeface="Calibri"/>
              </a:rPr>
              <a:t>Líšeňská 33a, 636 00 Brno</a:t>
            </a:r>
          </a:p>
          <a:p>
            <a:pPr>
              <a:spcAft>
                <a:spcPts val="0"/>
              </a:spcAft>
              <a:defRPr/>
            </a:pPr>
            <a:r>
              <a:rPr lang="cs-CZ" sz="2000" dirty="0">
                <a:latin typeface="Calibri"/>
                <a:ea typeface="Open Sans"/>
                <a:cs typeface="Calibri"/>
              </a:rPr>
              <a:t>www.cdv.cz</a:t>
            </a:r>
          </a:p>
        </p:txBody>
      </p:sp>
    </p:spTree>
    <p:extLst>
      <p:ext uri="{BB962C8B-B14F-4D97-AF65-F5344CB8AC3E}">
        <p14:creationId xmlns:p14="http://schemas.microsoft.com/office/powerpoint/2010/main" val="4813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4BAF1B-D196-A487-9EE4-82208B11E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754" y="2604539"/>
            <a:ext cx="5444072" cy="487292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anose="05000000000000000000" pitchFamily="2" charset="2"/>
              <a:buNone/>
              <a:defRPr sz="3200" b="1">
                <a:solidFill>
                  <a:srgbClr val="0D4D88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 sz="2800" b="1">
                <a:solidFill>
                  <a:srgbClr val="257DC0"/>
                </a:solidFill>
              </a:defRPr>
            </a:lvl2pPr>
            <a:lvl3pPr>
              <a:defRPr sz="2400" b="1">
                <a:solidFill>
                  <a:schemeClr val="tx1"/>
                </a:solidFill>
              </a:defRPr>
            </a:lvl3pPr>
            <a:lvl4pPr>
              <a:defRPr sz="1800"/>
            </a:lvl4pPr>
            <a:lvl5pPr marL="182880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>
              <a:spcAft>
                <a:spcPts val="0"/>
              </a:spcAft>
              <a:defRPr/>
            </a:pPr>
            <a:endParaRPr lang="cs-CZ" sz="3200" b="1" dirty="0">
              <a:solidFill>
                <a:srgbClr val="000000"/>
              </a:solidFill>
              <a:latin typeface="Calibri"/>
              <a:ea typeface="Open Sans" pitchFamily="34" charset="0"/>
              <a:cs typeface="Open Sans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3FB6F19-57E7-5B35-4CA3-9172A604000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5754" y="3383451"/>
            <a:ext cx="3932237" cy="9512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 u="none">
                <a:solidFill>
                  <a:srgbClr val="257DC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spcAft>
                <a:spcPts val="0"/>
              </a:spcAft>
              <a:defRPr/>
            </a:pPr>
            <a:r>
              <a:rPr lang="cs-CZ" dirty="0">
                <a:latin typeface="Calibri"/>
                <a:ea typeface="Open Sans"/>
                <a:cs typeface="Open Sans"/>
              </a:rPr>
              <a:t>Name </a:t>
            </a:r>
            <a:r>
              <a:rPr lang="cs-CZ" dirty="0" err="1">
                <a:latin typeface="Calibri"/>
                <a:ea typeface="Open Sans"/>
                <a:cs typeface="Open Sans"/>
              </a:rPr>
              <a:t>Surname</a:t>
            </a:r>
            <a:endParaRPr lang="cs-CZ" dirty="0">
              <a:latin typeface="Calibri"/>
              <a:ea typeface="Open Sans"/>
              <a:cs typeface="Open Sans"/>
            </a:endParaRPr>
          </a:p>
          <a:p>
            <a:pPr>
              <a:spcAft>
                <a:spcPts val="0"/>
              </a:spcAft>
              <a:defRPr/>
            </a:pPr>
            <a:r>
              <a:rPr lang="cs-CZ" dirty="0">
                <a:latin typeface="Calibri"/>
                <a:ea typeface="Open Sans"/>
                <a:cs typeface="Open Sans"/>
              </a:rPr>
              <a:t>email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23B90A65-378E-4E5F-EDF1-BB5998CEB3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7056" y="6638925"/>
            <a:ext cx="12339262" cy="219075"/>
          </a:xfrm>
          <a:prstGeom prst="rect">
            <a:avLst/>
          </a:prstGeom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id="{7F7D5C98-A487-0D73-FC66-1AD69F402FC4}"/>
              </a:ext>
            </a:extLst>
          </p:cNvPr>
          <p:cNvSpPr txBox="1"/>
          <p:nvPr userDrawn="1"/>
        </p:nvSpPr>
        <p:spPr>
          <a:xfrm>
            <a:off x="535754" y="4530202"/>
            <a:ext cx="3446139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cs-CZ" sz="2000" dirty="0" err="1">
                <a:latin typeface="Calibri"/>
                <a:ea typeface="Open Sans"/>
                <a:cs typeface="Calibri"/>
              </a:rPr>
              <a:t>phone</a:t>
            </a:r>
            <a:r>
              <a:rPr lang="cs-CZ" sz="2000" dirty="0">
                <a:latin typeface="Calibri"/>
                <a:ea typeface="Open Sans"/>
                <a:cs typeface="Calibri"/>
              </a:rPr>
              <a:t>: +420 541 641 711</a:t>
            </a:r>
          </a:p>
          <a:p>
            <a:pPr>
              <a:spcAft>
                <a:spcPts val="0"/>
              </a:spcAft>
              <a:defRPr/>
            </a:pPr>
            <a:r>
              <a:rPr lang="cs-CZ" sz="2000" dirty="0">
                <a:latin typeface="Calibri"/>
                <a:ea typeface="Open Sans"/>
                <a:cs typeface="Calibri"/>
              </a:rPr>
              <a:t>Transport </a:t>
            </a:r>
            <a:r>
              <a:rPr lang="cs-CZ" sz="2000" dirty="0" err="1">
                <a:latin typeface="Calibri"/>
                <a:ea typeface="Open Sans"/>
                <a:cs typeface="Calibri"/>
              </a:rPr>
              <a:t>Research</a:t>
            </a:r>
            <a:r>
              <a:rPr lang="cs-CZ" sz="2000" dirty="0">
                <a:latin typeface="Calibri"/>
                <a:ea typeface="Open Sans"/>
                <a:cs typeface="Calibri"/>
              </a:rPr>
              <a:t> Centre</a:t>
            </a:r>
          </a:p>
          <a:p>
            <a:pPr>
              <a:spcAft>
                <a:spcPts val="0"/>
              </a:spcAft>
              <a:defRPr/>
            </a:pPr>
            <a:r>
              <a:rPr lang="cs-CZ" sz="2000" dirty="0">
                <a:latin typeface="Calibri"/>
                <a:ea typeface="Open Sans"/>
                <a:cs typeface="Calibri"/>
              </a:rPr>
              <a:t>Líšeňská 33a, 636 00 Brno</a:t>
            </a:r>
          </a:p>
          <a:p>
            <a:pPr>
              <a:spcAft>
                <a:spcPts val="0"/>
              </a:spcAft>
              <a:defRPr/>
            </a:pPr>
            <a:r>
              <a:rPr lang="cs-CZ" sz="2000" dirty="0">
                <a:latin typeface="Calibri"/>
                <a:ea typeface="Open Sans"/>
                <a:cs typeface="Calibri"/>
              </a:rPr>
              <a:t>www.cdv.cz/en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7F67A3D-E7C8-4874-1C15-076AB76C37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111" y="661110"/>
            <a:ext cx="2969418" cy="72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9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29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66" r:id="rId2"/>
    <p:sldLayoutId id="2147483685" r:id="rId3"/>
    <p:sldLayoutId id="2147483695" r:id="rId4"/>
    <p:sldLayoutId id="2147483692" r:id="rId5"/>
    <p:sldLayoutId id="2147483696" r:id="rId6"/>
    <p:sldLayoutId id="2147483697" r:id="rId7"/>
    <p:sldLayoutId id="214748369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cr.cz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cr.cz/" TargetMode="External"/><Relationship Id="rId2" Type="http://schemas.openxmlformats.org/officeDocument/2006/relationships/hyperlink" Target="mailto:leos.pelikan@cdv.cz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3E4E05DA-B0FF-97D8-F1CB-20A9B42071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08316"/>
            <a:ext cx="12192000" cy="239881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2B09878-46A2-12E0-110B-515B9C137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5803" y="1634003"/>
            <a:ext cx="12191166" cy="750614"/>
          </a:xfrm>
        </p:spPr>
        <p:txBody>
          <a:bodyPr/>
          <a:lstStyle/>
          <a:p>
            <a:r>
              <a:rPr lang="cs-CZ" dirty="0"/>
              <a:t>Metodická zpřesnění národní emisní inventury z letecké dopravy</a:t>
            </a:r>
          </a:p>
        </p:txBody>
      </p:sp>
      <p:sp>
        <p:nvSpPr>
          <p:cNvPr id="6" name="Zástupný symbol pro datum 3">
            <a:extLst>
              <a:ext uri="{FF2B5EF4-FFF2-40B4-BE49-F238E27FC236}">
                <a16:creationId xmlns:a16="http://schemas.microsoft.com/office/drawing/2014/main" id="{74861853-E962-E620-160B-008DDB49D9C6}"/>
              </a:ext>
            </a:extLst>
          </p:cNvPr>
          <p:cNvSpPr txBox="1">
            <a:spLocks/>
          </p:cNvSpPr>
          <p:nvPr/>
        </p:nvSpPr>
        <p:spPr>
          <a:xfrm>
            <a:off x="421697" y="4654745"/>
            <a:ext cx="4943600" cy="1905962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2000" b="1" kern="1200">
                <a:solidFill>
                  <a:srgbClr val="257DC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>
                <a:solidFill>
                  <a:schemeClr val="bg1"/>
                </a:solidFill>
              </a:rPr>
              <a:t>Leoš Pelikán</a:t>
            </a:r>
          </a:p>
          <a:p>
            <a:r>
              <a:rPr lang="cs-CZ" sz="2400" dirty="0">
                <a:solidFill>
                  <a:schemeClr val="bg1"/>
                </a:solidFill>
              </a:rPr>
              <a:t>Vedoucí Oblasti udržitelné dopravy</a:t>
            </a:r>
          </a:p>
          <a:p>
            <a:r>
              <a:rPr lang="cs-CZ" sz="2400" dirty="0">
                <a:solidFill>
                  <a:schemeClr val="bg1"/>
                </a:solidFill>
              </a:rPr>
              <a:t>Centrum dopravního výzkumu, v. v. i.</a:t>
            </a:r>
          </a:p>
          <a:p>
            <a:r>
              <a:rPr lang="cs-CZ" sz="2400" dirty="0">
                <a:solidFill>
                  <a:schemeClr val="bg1"/>
                </a:solidFill>
              </a:rPr>
              <a:t>31.3. 2023</a:t>
            </a: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B4C02041-10DA-9B15-4163-25C4E99FD9C8}"/>
              </a:ext>
            </a:extLst>
          </p:cNvPr>
          <p:cNvGrpSpPr/>
          <p:nvPr/>
        </p:nvGrpSpPr>
        <p:grpSpPr>
          <a:xfrm>
            <a:off x="5504528" y="4761411"/>
            <a:ext cx="6833195" cy="1077218"/>
            <a:chOff x="586467" y="4011910"/>
            <a:chExt cx="8166069" cy="1127217"/>
          </a:xfrm>
        </p:grpSpPr>
        <p:sp>
          <p:nvSpPr>
            <p:cNvPr id="5" name="TextovéPole 3">
              <a:extLst>
                <a:ext uri="{FF2B5EF4-FFF2-40B4-BE49-F238E27FC236}">
                  <a16:creationId xmlns:a16="http://schemas.microsoft.com/office/drawing/2014/main" id="{9C1660BD-0E8E-3E9D-B571-FF38F18775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7665" y="4011910"/>
              <a:ext cx="7204871" cy="1127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/>
              <a:r>
                <a:rPr lang="cs-CZ" altLang="cs-CZ" sz="1600" dirty="0">
                  <a:solidFill>
                    <a:srgbClr val="F03741"/>
                  </a:solidFill>
                </a:rPr>
                <a:t>Projekt MEMORESP (TK02010056) je spolufinancován se státní podporou Technologické agentury  ČR v rámci programu THÉTA 2</a:t>
              </a:r>
            </a:p>
            <a:p>
              <a:pPr algn="ctr" eaLnBrk="1" hangingPunct="1"/>
              <a:r>
                <a:rPr lang="cs-CZ" altLang="cs-CZ" sz="1600" b="1" i="1" dirty="0">
                  <a:solidFill>
                    <a:srgbClr val="F0374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www.tacr.cz</a:t>
              </a:r>
              <a:r>
                <a:rPr lang="cs-CZ" altLang="cs-CZ" sz="1600" b="1" i="1" dirty="0">
                  <a:solidFill>
                    <a:srgbClr val="F03741"/>
                  </a:solidFill>
                </a:rPr>
                <a:t> </a:t>
              </a:r>
            </a:p>
            <a:p>
              <a:pPr algn="ctr" eaLnBrk="1" hangingPunct="1"/>
              <a:r>
                <a:rPr lang="cs-CZ" altLang="cs-CZ" sz="1600" b="1" i="1" dirty="0">
                  <a:solidFill>
                    <a:srgbClr val="F03741"/>
                  </a:solidFill>
                </a:rPr>
                <a:t>Výzkum užitečný pro společnost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D4A7F6F-5B90-5FE3-7039-D102990E2F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467" y="4120014"/>
              <a:ext cx="828000" cy="82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Obrázek 7">
            <a:extLst>
              <a:ext uri="{FF2B5EF4-FFF2-40B4-BE49-F238E27FC236}">
                <a16:creationId xmlns:a16="http://schemas.microsoft.com/office/drawing/2014/main" id="{D28038B2-CC92-5186-1128-55D8C9B3C45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7134" y="6014177"/>
            <a:ext cx="1810385" cy="37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398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724CC1B-E0BF-8649-61CE-7660A0DFA03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59958" y="855939"/>
            <a:ext cx="7050088" cy="53498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cs-CZ" sz="3200" b="1" dirty="0">
                <a:solidFill>
                  <a:srgbClr val="0D4D88"/>
                </a:solidFill>
              </a:rPr>
              <a:t>Praktické postřehy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3353B97-44AC-E162-F4E7-5ECA6C1B5F5C}"/>
              </a:ext>
            </a:extLst>
          </p:cNvPr>
          <p:cNvSpPr txBox="1"/>
          <p:nvPr/>
        </p:nvSpPr>
        <p:spPr>
          <a:xfrm>
            <a:off x="659958" y="1569078"/>
            <a:ext cx="108922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EUROCONTROL není dokonalý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dirty="0"/>
              <a:t>Pardubice, Kunovice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dirty="0"/>
              <a:t>Chybějící EF pro CRUISE - CH4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dirty="0"/>
              <a:t>Komplikované propojit EUROCONTROL – vše musí sedět na národní spotřebu v </a:t>
            </a:r>
            <a:r>
              <a:rPr lang="cs-CZ" dirty="0" err="1"/>
              <a:t>EUROSTATu</a:t>
            </a:r>
            <a:endParaRPr lang="cs-CZ" dirty="0"/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s-CZ" dirty="0"/>
              <a:t>Letecký benzín vnitrostátní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s-CZ" dirty="0"/>
              <a:t>Zohlednění vrtulníků (modelové přepočty mezi VFR a 1A4aii – komerční a institucionální činnost), armádních letů (odečet 90 % udávaných pro armádu jako celek)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dirty="0"/>
              <a:t>Aktualizace časové řady EUROCONTROL způsobují problémy v modelu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dirty="0"/>
              <a:t>Na cca 2 % spotřeby energie připadá více jak 30 % práce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DCC3193-86C9-4545-ED49-43260C554E3B}"/>
              </a:ext>
            </a:extLst>
          </p:cNvPr>
          <p:cNvSpPr txBox="1"/>
          <p:nvPr/>
        </p:nvSpPr>
        <p:spPr>
          <a:xfrm>
            <a:off x="2929725" y="6449960"/>
            <a:ext cx="43140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Zdroj: https://stock.adobe.com/cz/search?k=aeroplane%20taking%20off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6D6D01E-681B-C5F8-48F0-F9658D7C10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099" y="4084470"/>
            <a:ext cx="5046378" cy="236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6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BA497929-BB4A-88B6-0D17-32CEB8FE6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754" y="2405362"/>
            <a:ext cx="5444072" cy="48729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74F779B9-07FF-961F-B8B0-80DE529A5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754" y="3014114"/>
            <a:ext cx="3932237" cy="951233"/>
          </a:xfrm>
        </p:spPr>
        <p:txBody>
          <a:bodyPr/>
          <a:lstStyle/>
          <a:p>
            <a:r>
              <a:rPr lang="cs-CZ" dirty="0"/>
              <a:t>Leoš Pelikán</a:t>
            </a:r>
          </a:p>
          <a:p>
            <a:r>
              <a:rPr lang="cs-CZ" dirty="0">
                <a:hlinkClick r:id="rId2"/>
              </a:rPr>
              <a:t>leos.pelikan@cdv.cz</a:t>
            </a:r>
            <a:endParaRPr lang="cs-CZ" dirty="0"/>
          </a:p>
          <a:p>
            <a:r>
              <a:rPr lang="cs-CZ" dirty="0"/>
              <a:t>Mob. 602 723 850</a:t>
            </a: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C91240BE-9278-18E8-242B-2FC4901FC63C}"/>
              </a:ext>
            </a:extLst>
          </p:cNvPr>
          <p:cNvGrpSpPr/>
          <p:nvPr/>
        </p:nvGrpSpPr>
        <p:grpSpPr>
          <a:xfrm>
            <a:off x="4807411" y="533444"/>
            <a:ext cx="6833195" cy="1077218"/>
            <a:chOff x="586467" y="4011910"/>
            <a:chExt cx="8166069" cy="1127217"/>
          </a:xfrm>
        </p:grpSpPr>
        <p:sp>
          <p:nvSpPr>
            <p:cNvPr id="4" name="TextovéPole 3">
              <a:extLst>
                <a:ext uri="{FF2B5EF4-FFF2-40B4-BE49-F238E27FC236}">
                  <a16:creationId xmlns:a16="http://schemas.microsoft.com/office/drawing/2014/main" id="{1FAF357A-50F3-DDA6-4FE4-5AF377495B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7665" y="4011910"/>
              <a:ext cx="7204871" cy="1127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/>
              <a:r>
                <a:rPr lang="cs-CZ" altLang="cs-CZ" sz="1600" dirty="0">
                  <a:solidFill>
                    <a:srgbClr val="F03741"/>
                  </a:solidFill>
                </a:rPr>
                <a:t>Projekt MEMORESP (TK02010056) je spolufinancován se státní podporou Technologické agentury  ČR v rámci programu THÉTA 2</a:t>
              </a:r>
            </a:p>
            <a:p>
              <a:pPr algn="ctr" eaLnBrk="1" hangingPunct="1"/>
              <a:r>
                <a:rPr lang="cs-CZ" altLang="cs-CZ" sz="1600" b="1" i="1" dirty="0">
                  <a:solidFill>
                    <a:srgbClr val="F0374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www.tacr.cz</a:t>
              </a:r>
              <a:r>
                <a:rPr lang="cs-CZ" altLang="cs-CZ" sz="1600" b="1" i="1" dirty="0">
                  <a:solidFill>
                    <a:srgbClr val="F03741"/>
                  </a:solidFill>
                </a:rPr>
                <a:t> </a:t>
              </a:r>
            </a:p>
            <a:p>
              <a:pPr algn="ctr" eaLnBrk="1" hangingPunct="1"/>
              <a:r>
                <a:rPr lang="cs-CZ" altLang="cs-CZ" sz="1600" b="1" i="1" dirty="0">
                  <a:solidFill>
                    <a:srgbClr val="F03741"/>
                  </a:solidFill>
                </a:rPr>
                <a:t>Výzkum užitečný pro společnost</a:t>
              </a:r>
            </a:p>
          </p:txBody>
        </p:sp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E4753912-5B7E-17D2-3916-006814A684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467" y="4120014"/>
              <a:ext cx="828000" cy="82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Obrázek 5">
            <a:extLst>
              <a:ext uri="{FF2B5EF4-FFF2-40B4-BE49-F238E27FC236}">
                <a16:creationId xmlns:a16="http://schemas.microsoft.com/office/drawing/2014/main" id="{AA970DAD-068E-32C0-8169-DE1AC6E2F72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0970" y="1584921"/>
            <a:ext cx="1810385" cy="37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5918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724CC1B-E0BF-8649-61CE-7660A0DFA03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59958" y="855939"/>
            <a:ext cx="7050088" cy="53498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cs-CZ" sz="3200" b="1" dirty="0">
                <a:solidFill>
                  <a:srgbClr val="0D4D88"/>
                </a:solidFill>
              </a:rPr>
              <a:t>Osnova přednášky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3353B97-44AC-E162-F4E7-5ECA6C1B5F5C}"/>
              </a:ext>
            </a:extLst>
          </p:cNvPr>
          <p:cNvSpPr txBox="1"/>
          <p:nvPr/>
        </p:nvSpPr>
        <p:spPr>
          <a:xfrm>
            <a:off x="594163" y="1505703"/>
            <a:ext cx="85588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Důvody aktualizace metodiky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dirty="0"/>
              <a:t>Metodika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dirty="0"/>
              <a:t>Výsledky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Praktické postřehy</a:t>
            </a:r>
            <a:endParaRPr lang="cs-CZ" sz="1800" dirty="0"/>
          </a:p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C898CFE-D84D-E133-CFC9-012BD987D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726" y="2105867"/>
            <a:ext cx="6667500" cy="38100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64FC5D7-9DCD-47FD-1E78-005468320A70}"/>
              </a:ext>
            </a:extLst>
          </p:cNvPr>
          <p:cNvSpPr txBox="1"/>
          <p:nvPr/>
        </p:nvSpPr>
        <p:spPr>
          <a:xfrm>
            <a:off x="4631868" y="5894339"/>
            <a:ext cx="67172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900" dirty="0"/>
              <a:t>Zdroj: https://researchleap.com/impact-air-transportation-carbon-dioxide-methane-nitrous-oxide-emissions-pakistan-evidence-ardl-modelling-approach/</a:t>
            </a:r>
          </a:p>
        </p:txBody>
      </p:sp>
    </p:spTree>
    <p:extLst>
      <p:ext uri="{BB962C8B-B14F-4D97-AF65-F5344CB8AC3E}">
        <p14:creationId xmlns:p14="http://schemas.microsoft.com/office/powerpoint/2010/main" val="113497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724CC1B-E0BF-8649-61CE-7660A0DFA03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59958" y="855939"/>
            <a:ext cx="7050088" cy="53498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cs-CZ" sz="3200" b="1" dirty="0">
                <a:solidFill>
                  <a:srgbClr val="0D4D88"/>
                </a:solidFill>
              </a:rPr>
              <a:t>Důvody aktualizace metodiky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3353B97-44AC-E162-F4E7-5ECA6C1B5F5C}"/>
              </a:ext>
            </a:extLst>
          </p:cNvPr>
          <p:cNvSpPr txBox="1"/>
          <p:nvPr/>
        </p:nvSpPr>
        <p:spPr>
          <a:xfrm>
            <a:off x="659958" y="1569078"/>
            <a:ext cx="10892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Původní metodika stará cca. 15 let (pouze dílčí aktualizace)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Připomínky z </a:t>
            </a:r>
            <a:r>
              <a:rPr lang="cs-CZ" dirty="0" err="1"/>
              <a:t>review</a:t>
            </a:r>
            <a:r>
              <a:rPr lang="cs-CZ" dirty="0"/>
              <a:t> EU i OSN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Nové nástroje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Nevyhovující struktura původního modelu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Zapojení do projektu TAČR - Rozvoj metodik pro reporting emisí a propadů skleníkových plynů a jejich projekcí, včetně projekcí emisí tradičních polutantů (2019 – 2023)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800" dirty="0"/>
          </a:p>
          <a:p>
            <a:endParaRPr lang="cs-CZ" dirty="0"/>
          </a:p>
        </p:txBody>
      </p:sp>
      <p:pic>
        <p:nvPicPr>
          <p:cNvPr id="8" name="Obrázek 7" descr="Obsah obrázku venku, pobřeží, mrak&#10;&#10;Popis byl vytvořen automaticky">
            <a:extLst>
              <a:ext uri="{FF2B5EF4-FFF2-40B4-BE49-F238E27FC236}">
                <a16:creationId xmlns:a16="http://schemas.microsoft.com/office/drawing/2014/main" id="{5E342A66-89EC-E3D4-BFF1-7CE4A6D8C3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216" y="3283673"/>
            <a:ext cx="5097100" cy="3050039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BC40CDDB-EE93-7272-8B2D-D8AC8C7B80CE}"/>
              </a:ext>
            </a:extLst>
          </p:cNvPr>
          <p:cNvSpPr txBox="1"/>
          <p:nvPr/>
        </p:nvSpPr>
        <p:spPr>
          <a:xfrm>
            <a:off x="2725093" y="6333712"/>
            <a:ext cx="615635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50" dirty="0"/>
              <a:t>Zdroj: https://</a:t>
            </a:r>
            <a:r>
              <a:rPr lang="cs-CZ" sz="1000" dirty="0"/>
              <a:t>www</a:t>
            </a:r>
            <a:r>
              <a:rPr lang="cs-CZ" sz="1050" dirty="0"/>
              <a:t>.theguardian.com/world/2016/feb/08/airplane-pollution-emissions-new-global-standards</a:t>
            </a:r>
          </a:p>
        </p:txBody>
      </p:sp>
    </p:spTree>
    <p:extLst>
      <p:ext uri="{BB962C8B-B14F-4D97-AF65-F5344CB8AC3E}">
        <p14:creationId xmlns:p14="http://schemas.microsoft.com/office/powerpoint/2010/main" val="265225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724CC1B-E0BF-8649-61CE-7660A0DFA03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59958" y="855939"/>
            <a:ext cx="7050088" cy="53498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cs-CZ" sz="3200" b="1" dirty="0">
                <a:solidFill>
                  <a:srgbClr val="0D4D88"/>
                </a:solidFill>
              </a:rPr>
              <a:t>Metodika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5D58D82-9BD3-39E1-24D6-FDA66282AE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840" y="3988631"/>
            <a:ext cx="4646602" cy="2339962"/>
          </a:xfrm>
          <a:prstGeom prst="rect">
            <a:avLst/>
          </a:prstGeom>
          <a:noFill/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D239A88-EF80-856F-417F-C9373960E0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9827" y="3988631"/>
            <a:ext cx="4647695" cy="2339962"/>
          </a:xfrm>
          <a:prstGeom prst="rect">
            <a:avLst/>
          </a:prstGeom>
          <a:noFill/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D3D384E-4217-7B89-DA0F-1B94A856E602}"/>
              </a:ext>
            </a:extLst>
          </p:cNvPr>
          <p:cNvSpPr txBox="1"/>
          <p:nvPr/>
        </p:nvSpPr>
        <p:spPr>
          <a:xfrm>
            <a:off x="578475" y="2033390"/>
            <a:ext cx="114083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Reporting dle CLRTAP a UNFCCC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err="1"/>
              <a:t>Emission</a:t>
            </a:r>
            <a:r>
              <a:rPr lang="cs-CZ" dirty="0"/>
              <a:t> </a:t>
            </a:r>
            <a:r>
              <a:rPr lang="cs-CZ" dirty="0" err="1"/>
              <a:t>Inventroy</a:t>
            </a:r>
            <a:r>
              <a:rPr lang="cs-CZ" dirty="0"/>
              <a:t> </a:t>
            </a:r>
            <a:r>
              <a:rPr lang="cs-CZ" dirty="0" err="1"/>
              <a:t>Guidebook</a:t>
            </a:r>
            <a:r>
              <a:rPr lang="cs-CZ" dirty="0"/>
              <a:t> 2019 pro leteckou dopravu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LTO, CRUISE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Letecký benzín, </a:t>
            </a:r>
            <a:r>
              <a:rPr lang="cs-CZ" dirty="0" err="1"/>
              <a:t>kerosen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Skleníkové plyny – veškeré vnitrostátní lety a lety z domovského státu do zahraničí, bez přeletů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Ostatní škodliviny  - veškeré vnitrostátní lety, odletová fáze LTO a CRUISE letů do zahraničí a příletová fáze LTO letů ze zahraničí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E9D9CDD-4DCA-F601-6517-190DB42CDC3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4709" y="13494"/>
            <a:ext cx="5491513" cy="3101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722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724CC1B-E0BF-8649-61CE-7660A0DFA03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59958" y="855939"/>
            <a:ext cx="7050088" cy="53498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cs-CZ" sz="3200" b="1" dirty="0">
                <a:solidFill>
                  <a:srgbClr val="0D4D88"/>
                </a:solidFill>
              </a:rPr>
              <a:t>Metodika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7AC1F92-44C7-BCA1-910E-270C46D88AD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59958" y="1498876"/>
            <a:ext cx="7591425" cy="9144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rgbClr val="257DC0"/>
                </a:solidFill>
              </a:rPr>
              <a:t>Původní metodika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3353B97-44AC-E162-F4E7-5ECA6C1B5F5C}"/>
              </a:ext>
            </a:extLst>
          </p:cNvPr>
          <p:cNvSpPr txBox="1"/>
          <p:nvPr/>
        </p:nvSpPr>
        <p:spPr>
          <a:xfrm>
            <a:off x="659958" y="1956076"/>
            <a:ext cx="4589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dirty="0"/>
              <a:t>Emisní faktory </a:t>
            </a:r>
            <a:r>
              <a:rPr lang="cs-CZ" sz="1800" dirty="0" err="1"/>
              <a:t>Tier</a:t>
            </a:r>
            <a:r>
              <a:rPr lang="cs-CZ" sz="1800" dirty="0"/>
              <a:t> 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dirty="0"/>
              <a:t>Pouze data o spotřebě od ČSÚ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Odhad rozdělení na LTO a CRUISE</a:t>
            </a:r>
            <a:endParaRPr lang="cs-CZ" sz="1800" dirty="0"/>
          </a:p>
          <a:p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9B298C7-3A7F-7F29-1146-62CA6CD50E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9863" y="2986040"/>
            <a:ext cx="8796035" cy="3650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922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724CC1B-E0BF-8649-61CE-7660A0DFA03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59958" y="855939"/>
            <a:ext cx="7050088" cy="53498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cs-CZ" sz="3200" b="1" dirty="0">
                <a:solidFill>
                  <a:srgbClr val="0D4D88"/>
                </a:solidFill>
              </a:rPr>
              <a:t>Metodika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7AC1F92-44C7-BCA1-910E-270C46D88AD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59958" y="1498876"/>
            <a:ext cx="7591425" cy="9144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rgbClr val="257DC0"/>
                </a:solidFill>
              </a:rPr>
              <a:t>Aktualizovaná metodika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3353B97-44AC-E162-F4E7-5ECA6C1B5F5C}"/>
              </a:ext>
            </a:extLst>
          </p:cNvPr>
          <p:cNvSpPr txBox="1"/>
          <p:nvPr/>
        </p:nvSpPr>
        <p:spPr>
          <a:xfrm>
            <a:off x="659957" y="1956076"/>
            <a:ext cx="658628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Potenciální zdroje dat ČR - Aeroklub ČR, Letecká amatérská asociace ČR, Řízení letového provozu, největší letiště, Centrum leteckého a kosmického výzkumu, letové deníky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IFR Lety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dirty="0"/>
              <a:t>Data z EUROCONTROL na úrovni </a:t>
            </a:r>
            <a:r>
              <a:rPr lang="cs-CZ" dirty="0" err="1"/>
              <a:t>Tier</a:t>
            </a:r>
            <a:r>
              <a:rPr lang="cs-CZ" dirty="0"/>
              <a:t> 3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s-CZ" dirty="0"/>
              <a:t>Pohyby a spotřeby paliva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s-CZ" dirty="0"/>
              <a:t>Emise (GHG, </a:t>
            </a:r>
            <a:r>
              <a:rPr lang="cs-CZ" dirty="0" err="1"/>
              <a:t>NOx</a:t>
            </a:r>
            <a:r>
              <a:rPr lang="cs-CZ" dirty="0"/>
              <a:t>, </a:t>
            </a:r>
            <a:r>
              <a:rPr lang="cs-CZ" dirty="0" err="1"/>
              <a:t>SOx</a:t>
            </a:r>
            <a:r>
              <a:rPr lang="cs-CZ" dirty="0"/>
              <a:t>, CO, NMVOC, PM2,5)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dirty="0"/>
              <a:t>Zbývající škodliviny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s-CZ" dirty="0"/>
              <a:t>Spotřeba paliva </a:t>
            </a:r>
            <a:r>
              <a:rPr lang="cs-CZ" dirty="0" err="1"/>
              <a:t>Tier</a:t>
            </a:r>
            <a:r>
              <a:rPr lang="cs-CZ" dirty="0"/>
              <a:t> 3 a EF </a:t>
            </a:r>
            <a:r>
              <a:rPr lang="cs-CZ" dirty="0" err="1"/>
              <a:t>Tier</a:t>
            </a:r>
            <a:r>
              <a:rPr lang="cs-CZ" dirty="0"/>
              <a:t> 1 dle EIG 2019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VFR lety, vrtulníky a armádní lety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dirty="0"/>
              <a:t>Nedostupné podrobné informace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dirty="0"/>
              <a:t>Expertní odhady spotřeby dle ČSÚ a konzultací s ÚCL a ŘLP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dirty="0" err="1"/>
              <a:t>Tier</a:t>
            </a:r>
            <a:r>
              <a:rPr lang="cs-CZ" dirty="0"/>
              <a:t> 1 EF dle EIG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82BB506-0494-FA06-BB74-9CA14FD563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8261" y="514080"/>
            <a:ext cx="3980051" cy="2789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D09427D-0136-CBED-8207-D33D58B0028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6596" y="3294040"/>
            <a:ext cx="3978387" cy="2789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009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724CC1B-E0BF-8649-61CE-7660A0DFA03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59958" y="855939"/>
            <a:ext cx="7050088" cy="53498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cs-CZ" sz="3200" b="1" dirty="0">
                <a:solidFill>
                  <a:srgbClr val="0D4D88"/>
                </a:solidFill>
              </a:rPr>
              <a:t>Metodika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795FA35-1C2D-E988-8370-A775D4B3A8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7441" y="1448308"/>
            <a:ext cx="8166226" cy="45537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0717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724CC1B-E0BF-8649-61CE-7660A0DFA03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59958" y="855939"/>
            <a:ext cx="7050088" cy="53498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cs-CZ" sz="3200" b="1" dirty="0">
                <a:solidFill>
                  <a:srgbClr val="0D4D88"/>
                </a:solidFill>
              </a:rPr>
              <a:t>Výsledky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3353B97-44AC-E162-F4E7-5ECA6C1B5F5C}"/>
              </a:ext>
            </a:extLst>
          </p:cNvPr>
          <p:cNvSpPr txBox="1"/>
          <p:nvPr/>
        </p:nvSpPr>
        <p:spPr>
          <a:xfrm>
            <a:off x="659958" y="1390926"/>
            <a:ext cx="1082889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Doplnění a rekalkulace časové řady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dirty="0"/>
              <a:t>IFR lety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dirty="0"/>
              <a:t>Data od EUROCONTROL pouze 2005 – současnost - nutno extrapolovat do 1990 dle řady ČSÚ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s-CZ" dirty="0"/>
              <a:t>Spočteny regresní koeficienty lineární regrese pro řadu spotřeb paliv ČSÚ a EUROCONTROL v řadě 2005 – současnost a využity k extrapolaci spotřeb pro EUROCONTROL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s-CZ" dirty="0"/>
              <a:t>Regrese využita i pro </a:t>
            </a:r>
            <a:r>
              <a:rPr lang="cs-CZ" dirty="0" err="1"/>
              <a:t>IEFs</a:t>
            </a:r>
            <a:endParaRPr lang="cs-CZ" dirty="0"/>
          </a:p>
          <a:p>
            <a:pPr lvl="2"/>
            <a:endParaRPr lang="cs-CZ" dirty="0"/>
          </a:p>
          <a:p>
            <a:pPr lvl="2"/>
            <a:endParaRPr lang="cs-CZ" dirty="0"/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cs-CZ" dirty="0"/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cs-CZ" dirty="0"/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cs-CZ" dirty="0"/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cs-CZ" dirty="0"/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cs-CZ" dirty="0"/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cs-CZ" dirty="0"/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cs-CZ" dirty="0"/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VFR, vrtulníky a armáda dle odhadů ČSÚ v celé časové řadě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800" dirty="0"/>
          </a:p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C21DECB-DA38-99CC-3BC1-A0272F9A54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084" y="3186908"/>
            <a:ext cx="3903408" cy="2616451"/>
          </a:xfrm>
          <a:prstGeom prst="rect">
            <a:avLst/>
          </a:prstGeom>
          <a:noFill/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FD37510-332C-FB7B-1F22-CE3AE2352F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7270" y="3186908"/>
            <a:ext cx="3905552" cy="2616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376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724CC1B-E0BF-8649-61CE-7660A0DFA03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59958" y="855939"/>
            <a:ext cx="7050088" cy="53498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cs-CZ" sz="3200" b="1" dirty="0">
                <a:solidFill>
                  <a:srgbClr val="0D4D88"/>
                </a:solidFill>
              </a:rPr>
              <a:t>Výsledky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3353B97-44AC-E162-F4E7-5ECA6C1B5F5C}"/>
              </a:ext>
            </a:extLst>
          </p:cNvPr>
          <p:cNvSpPr txBox="1"/>
          <p:nvPr/>
        </p:nvSpPr>
        <p:spPr>
          <a:xfrm>
            <a:off x="768112" y="1696897"/>
            <a:ext cx="52787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Srovnání EUROCONTROL a Modelu CDV – emise CO2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Data pro: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dirty="0"/>
              <a:t>Ročenku dopravy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dirty="0"/>
              <a:t>Studii MŽP o vývoji dopravy z hlediska ŽP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dirty="0"/>
              <a:t>Ročenku ČHMÚ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dirty="0"/>
              <a:t>Aplikaci CENIA – </a:t>
            </a:r>
            <a:r>
              <a:rPr lang="cs-CZ" dirty="0" err="1"/>
              <a:t>Envirometr</a:t>
            </a:r>
            <a:endParaRPr lang="cs-CZ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dirty="0"/>
              <a:t>Státní správu, municipality, univerzity, soukromé subjekty </a:t>
            </a:r>
          </a:p>
          <a:p>
            <a:endParaRPr lang="cs-CZ" dirty="0"/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F4798AE4-61E6-FBDC-A3D7-5116430643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709097"/>
              </p:ext>
            </p:extLst>
          </p:nvPr>
        </p:nvGraphicFramePr>
        <p:xfrm>
          <a:off x="5840364" y="1696897"/>
          <a:ext cx="6145158" cy="45153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9225">
                  <a:extLst>
                    <a:ext uri="{9D8B030D-6E8A-4147-A177-3AD203B41FA5}">
                      <a16:colId xmlns:a16="http://schemas.microsoft.com/office/drawing/2014/main" val="1012513774"/>
                    </a:ext>
                  </a:extLst>
                </a:gridCol>
                <a:gridCol w="894160">
                  <a:extLst>
                    <a:ext uri="{9D8B030D-6E8A-4147-A177-3AD203B41FA5}">
                      <a16:colId xmlns:a16="http://schemas.microsoft.com/office/drawing/2014/main" val="1404579771"/>
                    </a:ext>
                  </a:extLst>
                </a:gridCol>
                <a:gridCol w="894160">
                  <a:extLst>
                    <a:ext uri="{9D8B030D-6E8A-4147-A177-3AD203B41FA5}">
                      <a16:colId xmlns:a16="http://schemas.microsoft.com/office/drawing/2014/main" val="989637082"/>
                    </a:ext>
                  </a:extLst>
                </a:gridCol>
                <a:gridCol w="894160">
                  <a:extLst>
                    <a:ext uri="{9D8B030D-6E8A-4147-A177-3AD203B41FA5}">
                      <a16:colId xmlns:a16="http://schemas.microsoft.com/office/drawing/2014/main" val="1777260544"/>
                    </a:ext>
                  </a:extLst>
                </a:gridCol>
                <a:gridCol w="894160">
                  <a:extLst>
                    <a:ext uri="{9D8B030D-6E8A-4147-A177-3AD203B41FA5}">
                      <a16:colId xmlns:a16="http://schemas.microsoft.com/office/drawing/2014/main" val="2728898421"/>
                    </a:ext>
                  </a:extLst>
                </a:gridCol>
                <a:gridCol w="894160">
                  <a:extLst>
                    <a:ext uri="{9D8B030D-6E8A-4147-A177-3AD203B41FA5}">
                      <a16:colId xmlns:a16="http://schemas.microsoft.com/office/drawing/2014/main" val="815283275"/>
                    </a:ext>
                  </a:extLst>
                </a:gridCol>
                <a:gridCol w="745133">
                  <a:extLst>
                    <a:ext uri="{9D8B030D-6E8A-4147-A177-3AD203B41FA5}">
                      <a16:colId xmlns:a16="http://schemas.microsoft.com/office/drawing/2014/main" val="2757414063"/>
                    </a:ext>
                  </a:extLst>
                </a:gridCol>
              </a:tblGrid>
              <a:tr h="275997">
                <a:tc rowSpan="3"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</a:rPr>
                        <a:t>Rok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</a:rPr>
                        <a:t>Srovnání EUROCONTROL a Model CDV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681788"/>
                  </a:ext>
                </a:extLst>
              </a:tr>
              <a:tr h="26495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VNITRO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VNITRO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INTL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INTL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SUMA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SUMA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24674897"/>
                  </a:ext>
                </a:extLst>
              </a:tr>
              <a:tr h="26495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kerosen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benzín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kerosen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benzín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kerosen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benzín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3883082"/>
                  </a:ext>
                </a:extLst>
              </a:tr>
              <a:tr h="264957"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2005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498%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7,0%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101%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N/A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102%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13,6%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441797"/>
                  </a:ext>
                </a:extLst>
              </a:tr>
              <a:tr h="264957"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2006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423%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6,5%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99%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N/A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100%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12,7%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4853648"/>
                  </a:ext>
                </a:extLst>
              </a:tr>
              <a:tr h="264957"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2007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399%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7,0%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100%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N/A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101%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14,6%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5230587"/>
                  </a:ext>
                </a:extLst>
              </a:tr>
              <a:tr h="264957"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2008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774%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6,8%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99%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N/A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100%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13,2%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4960932"/>
                  </a:ext>
                </a:extLst>
              </a:tr>
              <a:tr h="264957"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2009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536%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6,1%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100%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N/A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101%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11,4%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0723580"/>
                  </a:ext>
                </a:extLst>
              </a:tr>
              <a:tr h="264957"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2010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529%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4,9%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103%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N/A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105%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10,7%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8758232"/>
                  </a:ext>
                </a:extLst>
              </a:tr>
              <a:tr h="264957"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2011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783%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10,3%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110%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N/A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111%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22,3%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2744368"/>
                  </a:ext>
                </a:extLst>
              </a:tr>
              <a:tr h="264957"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2012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816%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4,4%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107%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N/A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108%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10,3%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2288039"/>
                  </a:ext>
                </a:extLst>
              </a:tr>
              <a:tr h="264957"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2013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551%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4,3%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106%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N/A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106%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10,2%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1748451"/>
                  </a:ext>
                </a:extLst>
              </a:tr>
              <a:tr h="264957"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2014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828%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5,5%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103%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N/A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104%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12,8%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8497075"/>
                  </a:ext>
                </a:extLst>
              </a:tr>
              <a:tr h="264957"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2015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816%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5,5%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104%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N/A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105%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10,9%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386358"/>
                  </a:ext>
                </a:extLst>
              </a:tr>
              <a:tr h="264957"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2016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896%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6,1%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109%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N/A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110%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11,1%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8277290"/>
                  </a:ext>
                </a:extLst>
              </a:tr>
              <a:tr h="264957"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2017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1007%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6,6%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111%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N/A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111%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11,7%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79874"/>
                  </a:ext>
                </a:extLst>
              </a:tr>
              <a:tr h="264957"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2018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1144%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6,4%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109%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N/A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110%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</a:rPr>
                        <a:t>11,3%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9812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131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1299</TotalTime>
  <Words>829</Words>
  <Application>Microsoft Office PowerPoint</Application>
  <PresentationFormat>Širokoúhlá obrazovka</PresentationFormat>
  <Paragraphs>212</Paragraphs>
  <Slides>11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Myriad Pro</vt:lpstr>
      <vt:lpstr>Wingdings</vt:lpstr>
      <vt:lpstr>Motiv Office</vt:lpstr>
      <vt:lpstr>Metodická zpřesnění národní emisní inventury z letecké dopravy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Eliška Soukupová</dc:creator>
  <cp:lastModifiedBy>Leoš Pelikán</cp:lastModifiedBy>
  <cp:revision>38</cp:revision>
  <dcterms:created xsi:type="dcterms:W3CDTF">2022-06-06T06:54:35Z</dcterms:created>
  <dcterms:modified xsi:type="dcterms:W3CDTF">2023-03-31T07:43:06Z</dcterms:modified>
</cp:coreProperties>
</file>